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5"/>
  </p:notesMasterIdLst>
  <p:sldIdLst>
    <p:sldId id="256" r:id="rId2"/>
    <p:sldId id="263" r:id="rId3"/>
    <p:sldId id="277" r:id="rId4"/>
    <p:sldId id="265" r:id="rId5"/>
    <p:sldId id="260" r:id="rId6"/>
    <p:sldId id="266" r:id="rId7"/>
    <p:sldId id="268" r:id="rId8"/>
    <p:sldId id="261" r:id="rId9"/>
    <p:sldId id="272" r:id="rId10"/>
    <p:sldId id="271" r:id="rId11"/>
    <p:sldId id="281" r:id="rId12"/>
    <p:sldId id="330" r:id="rId13"/>
    <p:sldId id="331" r:id="rId14"/>
    <p:sldId id="332" r:id="rId15"/>
    <p:sldId id="320" r:id="rId16"/>
    <p:sldId id="333" r:id="rId17"/>
    <p:sldId id="282" r:id="rId18"/>
    <p:sldId id="285" r:id="rId19"/>
    <p:sldId id="284" r:id="rId20"/>
    <p:sldId id="283" r:id="rId21"/>
    <p:sldId id="297" r:id="rId22"/>
    <p:sldId id="298" r:id="rId23"/>
    <p:sldId id="296" r:id="rId24"/>
    <p:sldId id="295" r:id="rId25"/>
    <p:sldId id="301" r:id="rId26"/>
    <p:sldId id="302" r:id="rId27"/>
    <p:sldId id="304" r:id="rId28"/>
    <p:sldId id="305" r:id="rId29"/>
    <p:sldId id="313" r:id="rId30"/>
    <p:sldId id="310" r:id="rId31"/>
    <p:sldId id="309" r:id="rId32"/>
    <p:sldId id="307" r:id="rId33"/>
    <p:sldId id="317" r:id="rId34"/>
    <p:sldId id="314" r:id="rId35"/>
    <p:sldId id="324" r:id="rId36"/>
    <p:sldId id="323" r:id="rId37"/>
    <p:sldId id="327" r:id="rId38"/>
    <p:sldId id="328" r:id="rId39"/>
    <p:sldId id="334" r:id="rId40"/>
    <p:sldId id="262" r:id="rId41"/>
    <p:sldId id="274" r:id="rId42"/>
    <p:sldId id="329" r:id="rId43"/>
    <p:sldId id="279" r:id="rId44"/>
  </p:sldIdLst>
  <p:sldSz cx="9144000" cy="6858000" type="screen4x3"/>
  <p:notesSz cx="7099300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5E404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
доходы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1.4391433664089666E-2"/>
                  <c:y val="-1.298695986518104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96216899369282"/>
                      <c:h val="7.266214270521441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77D-4B0E-B75A-551B66E76D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
(оценка)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96347.4</c:v>
                </c:pt>
                <c:pt idx="1">
                  <c:v>88981.6</c:v>
                </c:pt>
                <c:pt idx="2">
                  <c:v>92295.4</c:v>
                </c:pt>
                <c:pt idx="3">
                  <c:v>94042.6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7D-4B0E-B75A-551B66E76D1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
 доходы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0158659057004475"/>
                  <c:y val="-7.2726975245013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77D-4B0E-B75A-551B66E76D15}"/>
                </c:ext>
              </c:extLst>
            </c:dLbl>
            <c:dLbl>
              <c:idx val="1"/>
              <c:layout>
                <c:manualLayout>
                  <c:x val="9.8200370884376706E-2"/>
                  <c:y val="-7.012958327197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77D-4B0E-B75A-551B66E76D15}"/>
                </c:ext>
              </c:extLst>
            </c:dLbl>
            <c:dLbl>
              <c:idx val="2"/>
              <c:layout>
                <c:manualLayout>
                  <c:x val="9.4814151198708507E-2"/>
                  <c:y val="-7.012958327197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77D-4B0E-B75A-551B66E76D15}"/>
                </c:ext>
              </c:extLst>
            </c:dLbl>
            <c:dLbl>
              <c:idx val="3"/>
              <c:layout>
                <c:manualLayout>
                  <c:x val="0.10158659057004475"/>
                  <c:y val="-7.012958327197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77D-4B0E-B75A-551B66E76D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1980000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
(оценка)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26716.5</c:v>
                </c:pt>
                <c:pt idx="1">
                  <c:v>20569.599999999999</c:v>
                </c:pt>
                <c:pt idx="2">
                  <c:v>20619.2</c:v>
                </c:pt>
                <c:pt idx="3">
                  <c:v>20679.099999999999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77D-4B0E-B75A-551B66E76D1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
поступления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1133376,2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A27-47DE-9B82-78EB81EAFA3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
(оценка)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 </c:v>
                </c:pt>
              </c:strCache>
            </c:strRef>
          </c:cat>
          <c:val>
            <c:numRef>
              <c:f>Лист1!$D$2:$D$5</c:f>
              <c:numCache>
                <c:formatCode>0.0</c:formatCode>
                <c:ptCount val="4"/>
                <c:pt idx="0">
                  <c:v>1405414</c:v>
                </c:pt>
                <c:pt idx="1">
                  <c:v>1318223.6000000001</c:v>
                </c:pt>
                <c:pt idx="2">
                  <c:v>1166556.1000000001</c:v>
                </c:pt>
                <c:pt idx="3">
                  <c:v>1133376.2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77D-4B0E-B75A-551B66E76D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gapDepth val="64"/>
        <c:shape val="pyramid"/>
        <c:axId val="139599232"/>
        <c:axId val="139605120"/>
        <c:axId val="0"/>
      </c:bar3DChart>
      <c:catAx>
        <c:axId val="139599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9605120"/>
        <c:crosses val="autoZero"/>
        <c:auto val="1"/>
        <c:lblAlgn val="ctr"/>
        <c:lblOffset val="100"/>
        <c:noMultiLvlLbl val="0"/>
      </c:catAx>
      <c:valAx>
        <c:axId val="139605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95992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9161070738662526E-2"/>
          <c:y val="0.84412948510283214"/>
          <c:w val="0.9701434077368456"/>
          <c:h val="0.14028616305895056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0-7BB0-402E-AED3-3D6FB53DC028}"/>
              </c:ext>
            </c:extLst>
          </c:dPt>
          <c:dLbls>
            <c:dLbl>
              <c:idx val="0"/>
              <c:layout>
                <c:manualLayout>
                  <c:x val="5.8678195654644175E-2"/>
                  <c:y val="-3.3094472109391712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BB0-402E-AED3-3D6FB53DC028}"/>
                </c:ext>
              </c:extLst>
            </c:dLbl>
            <c:dLbl>
              <c:idx val="1"/>
              <c:layout>
                <c:manualLayout>
                  <c:x val="-6.2111242492461582E-2"/>
                  <c:y val="-2.631054313733824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053419419224898"/>
                      <c:h val="0.186665360172457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BB0-402E-AED3-3D6FB53DC028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109551.2</c:v>
                </c:pt>
                <c:pt idx="1">
                  <c:v>1318223.6000000001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B0-402E-AED3-3D6FB53DC0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0-7C25-4BA3-9166-A7769132E24E}"/>
              </c:ext>
            </c:extLst>
          </c:dPt>
          <c:dLbls>
            <c:dLbl>
              <c:idx val="0"/>
              <c:layout>
                <c:manualLayout>
                  <c:x val="0.14329405560657651"/>
                  <c:y val="2.28777606902821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C25-4BA3-9166-A7769132E24E}"/>
                </c:ext>
              </c:extLst>
            </c:dLbl>
            <c:dLbl>
              <c:idx val="1"/>
              <c:layout>
                <c:manualLayout>
                  <c:x val="-5.6162835045939552E-2"/>
                  <c:y val="2.4920361475560588E-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207641394997254"/>
                      <c:h val="0.196664304958875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C25-4BA3-9166-A7769132E24E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112914.6</c:v>
                </c:pt>
                <c:pt idx="1">
                  <c:v>1166556.1000000001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25-4BA3-9166-A7769132E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 год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0-9E77-42CE-84FE-C839EB1E19A5}"/>
              </c:ext>
            </c:extLst>
          </c:dPt>
          <c:dLbls>
            <c:dLbl>
              <c:idx val="0"/>
              <c:layout>
                <c:manualLayout>
                  <c:x val="0.17903673674552931"/>
                  <c:y val="4.386972326526096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E77-42CE-84FE-C839EB1E19A5}"/>
                </c:ext>
              </c:extLst>
            </c:dLbl>
            <c:dLbl>
              <c:idx val="1"/>
              <c:layout>
                <c:manualLayout>
                  <c:x val="-8.1204050216737766E-2"/>
                  <c:y val="-4.4490041113823021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679385838090065"/>
                      <c:h val="0.19968281208709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E77-42CE-84FE-C839EB1E19A5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114721.7</c:v>
                </c:pt>
                <c:pt idx="1">
                  <c:v>1133376.2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77-42CE-84FE-C839EB1E1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257901218162382"/>
          <c:y val="0"/>
        </c:manualLayout>
      </c:layout>
      <c:overlay val="0"/>
    </c:title>
    <c:autoTitleDeleted val="0"/>
    <c:view3D>
      <c:rotX val="30"/>
      <c:rotY val="61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7500000000000008E-2"/>
          <c:y val="0.30256205716258083"/>
          <c:w val="0.91249999999999998"/>
          <c:h val="0.587534492181133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explosion val="18"/>
          <c:dPt>
            <c:idx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0-2865-4E38-BFD8-D195D058E36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2865-4E38-BFD8-D195D058E369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2-2865-4E38-BFD8-D195D058E369}"/>
              </c:ext>
            </c:extLst>
          </c:dPt>
          <c:dPt>
            <c:idx val="3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2865-4E38-BFD8-D195D058E369}"/>
              </c:ext>
            </c:extLst>
          </c:dPt>
          <c:dPt>
            <c:idx val="4"/>
            <c:bubble3D val="0"/>
            <c:explosion val="1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2865-4E38-BFD8-D195D058E369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2865-4E38-BFD8-D195D058E369}"/>
              </c:ext>
            </c:extLst>
          </c:dPt>
          <c:dPt>
            <c:idx val="6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6-2865-4E38-BFD8-D195D058E369}"/>
              </c:ext>
            </c:extLst>
          </c:dPt>
          <c:dPt>
            <c:idx val="7"/>
            <c:bubble3D val="0"/>
            <c:spPr>
              <a:solidFill>
                <a:srgbClr val="5E4047"/>
              </a:solidFill>
            </c:spPr>
            <c:extLst>
              <c:ext xmlns:c16="http://schemas.microsoft.com/office/drawing/2014/chart" uri="{C3380CC4-5D6E-409C-BE32-E72D297353CC}">
                <c16:uniqueId val="{00000007-2865-4E38-BFD8-D195D058E369}"/>
              </c:ext>
            </c:extLst>
          </c:dPt>
          <c:dPt>
            <c:idx val="8"/>
            <c:bubble3D val="0"/>
            <c:spPr>
              <a:solidFill>
                <a:srgbClr val="080808"/>
              </a:solidFill>
            </c:spPr>
            <c:extLst>
              <c:ext xmlns:c16="http://schemas.microsoft.com/office/drawing/2014/chart" uri="{C3380CC4-5D6E-409C-BE32-E72D297353CC}">
                <c16:uniqueId val="{00000008-2865-4E38-BFD8-D195D058E369}"/>
              </c:ext>
            </c:extLst>
          </c:dPt>
          <c:dPt>
            <c:idx val="9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9-2865-4E38-BFD8-D195D058E369}"/>
              </c:ext>
            </c:extLst>
          </c:dPt>
          <c:dPt>
            <c:idx val="1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A-2865-4E38-BFD8-D195D058E369}"/>
              </c:ext>
            </c:extLst>
          </c:dPt>
          <c:dPt>
            <c:idx val="1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6-32BA-47B3-AE2E-3952C3B643CA}"/>
              </c:ext>
            </c:extLst>
          </c:dPt>
          <c:dLbls>
            <c:dLbl>
              <c:idx val="2"/>
              <c:layout>
                <c:manualLayout>
                  <c:x val="5.7728182414698161E-2"/>
                  <c:y val="5.960517358747443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865-4E38-BFD8-D195D058E369}"/>
                </c:ext>
              </c:extLst>
            </c:dLbl>
            <c:dLbl>
              <c:idx val="3"/>
              <c:layout>
                <c:manualLayout>
                  <c:x val="3.954702537182863E-2"/>
                  <c:y val="0.1656552795328814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865-4E38-BFD8-D195D058E369}"/>
                </c:ext>
              </c:extLst>
            </c:dLbl>
            <c:dLbl>
              <c:idx val="5"/>
              <c:layout>
                <c:manualLayout>
                  <c:x val="-0.14723720472440957"/>
                  <c:y val="-2.835578481097613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865-4E38-BFD8-D195D058E369}"/>
                </c:ext>
              </c:extLst>
            </c:dLbl>
            <c:dLbl>
              <c:idx val="6"/>
              <c:layout>
                <c:manualLayout>
                  <c:x val="-0.13189949693788286"/>
                  <c:y val="-0.1121928302284777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865-4E38-BFD8-D195D058E369}"/>
                </c:ext>
              </c:extLst>
            </c:dLbl>
            <c:dLbl>
              <c:idx val="7"/>
              <c:layout>
                <c:manualLayout>
                  <c:x val="-0.10038035870516185"/>
                  <c:y val="-0.14658242169148325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865-4E38-BFD8-D195D058E369}"/>
                </c:ext>
              </c:extLst>
            </c:dLbl>
            <c:dLbl>
              <c:idx val="8"/>
              <c:layout>
                <c:manualLayout>
                  <c:x val="1.5011920384951879E-2"/>
                  <c:y val="-0.14583610581117756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865-4E38-BFD8-D195D058E369}"/>
                </c:ext>
              </c:extLst>
            </c:dLbl>
            <c:dLbl>
              <c:idx val="9"/>
              <c:layout>
                <c:manualLayout>
                  <c:x val="2.8900809273840769E-2"/>
                  <c:y val="-9.225936969673725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865-4E38-BFD8-D195D058E369}"/>
                </c:ext>
              </c:extLst>
            </c:dLbl>
            <c:dLbl>
              <c:idx val="10"/>
              <c:layout>
                <c:manualLayout>
                  <c:x val="7.7551727909011367E-2"/>
                  <c:y val="-2.34619699134219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865-4E38-BFD8-D195D058E369}"/>
                </c:ext>
              </c:extLst>
            </c:dLbl>
            <c:dLbl>
              <c:idx val="11"/>
              <c:layout>
                <c:manualLayout>
                  <c:x val="8.8585411198600181E-2"/>
                  <c:y val="-6.243089578998837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865-4E38-BFD8-D195D058E369}"/>
                </c:ext>
              </c:extLst>
            </c:dLbl>
            <c:dLbl>
              <c:idx val="12"/>
              <c:layout>
                <c:manualLayout>
                  <c:x val="-7.1145559930008749E-3"/>
                  <c:y val="-1.725404845684043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32BA-47B3-AE2E-3952C3B643C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 </c:v>
                </c:pt>
                <c:pt idx="3">
                  <c:v>Жилищно-коммунальное хозяйство</c:v>
                </c:pt>
                <c:pt idx="4">
                  <c:v>Образование </c:v>
                </c:pt>
                <c:pt idx="5">
                  <c:v>Культура и кинематография </c:v>
                </c:pt>
                <c:pt idx="6">
                  <c:v>Здравоохранение </c:v>
                </c:pt>
                <c:pt idx="7">
                  <c:v>Социальная политика </c:v>
                </c:pt>
                <c:pt idx="8">
                  <c:v>Физическая культура и спорт </c:v>
                </c:pt>
                <c:pt idx="9">
                  <c:v>Средства массовой информации </c:v>
                </c:pt>
                <c:pt idx="10">
                  <c:v>Охрана окружающей среды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 общего характера бюджетам субъектов РФ и муниципальных образований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119571.7</c:v>
                </c:pt>
                <c:pt idx="1">
                  <c:v>12762.2</c:v>
                </c:pt>
                <c:pt idx="2">
                  <c:v>12948.1</c:v>
                </c:pt>
                <c:pt idx="3">
                  <c:v>6120</c:v>
                </c:pt>
                <c:pt idx="4">
                  <c:v>1001487.4</c:v>
                </c:pt>
                <c:pt idx="5">
                  <c:v>91637.2</c:v>
                </c:pt>
                <c:pt idx="6">
                  <c:v>1000</c:v>
                </c:pt>
                <c:pt idx="7">
                  <c:v>17547.599999999999</c:v>
                </c:pt>
                <c:pt idx="8">
                  <c:v>730</c:v>
                </c:pt>
                <c:pt idx="9">
                  <c:v>80</c:v>
                </c:pt>
                <c:pt idx="10">
                  <c:v>200</c:v>
                </c:pt>
                <c:pt idx="11">
                  <c:v>10</c:v>
                </c:pt>
                <c:pt idx="12">
                  <c:v>168680.6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865-4E38-BFD8-D195D058E3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8943038201789967E-2"/>
          <c:y val="2.7307452612201508E-2"/>
          <c:w val="0.45385444006999132"/>
          <c:h val="0.9726925473877986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CB403-6354-4D00-AD78-CA1E3C5FF897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8ED25-0499-46FE-9763-89E95C152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8ED25-0499-46FE-9763-89E95C152E2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8ED25-0499-46FE-9763-89E95C152E2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303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8ED25-0499-46FE-9763-89E95C152E2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834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8ED25-0499-46FE-9763-89E95C152E2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420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8ED25-0499-46FE-9763-89E95C152E2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943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8ED25-0499-46FE-9763-89E95C152E25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09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BEF26-2E0F-4A71-A495-8706463DB2A6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C1E04-D409-4F9E-A3BF-2C0016290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57562"/>
            <a:ext cx="6929454" cy="35004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900" b="1" dirty="0">
                <a:ln w="11430">
                  <a:noFill/>
                </a:ln>
                <a:solidFill>
                  <a:srgbClr val="002060"/>
                </a:solidFill>
                <a:effectLst/>
              </a:rPr>
              <a:t> </a:t>
            </a:r>
            <a:r>
              <a:rPr lang="ru-RU" sz="5300" b="1" i="1" cap="small" dirty="0" smtClean="0">
                <a:ln w="11430">
                  <a:noFill/>
                </a:ln>
                <a:solidFill>
                  <a:srgbClr val="002060"/>
                </a:solidFill>
                <a:latin typeface="Bookman Old Style" pitchFamily="18" charset="0"/>
              </a:rPr>
              <a:t>Б</a:t>
            </a:r>
            <a:r>
              <a:rPr lang="ru-RU" sz="5300" b="1" i="1" cap="small" dirty="0" smtClean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юджет </a:t>
            </a:r>
            <a: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/>
            </a:r>
            <a:b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</a:br>
            <a: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муниципального образования «Качугский район» </a:t>
            </a:r>
            <a:b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</a:br>
            <a: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на </a:t>
            </a:r>
            <a:r>
              <a:rPr lang="ru-RU" sz="3600" b="1" i="1" dirty="0" smtClean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2024 </a:t>
            </a:r>
            <a: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год и на плановый период </a:t>
            </a:r>
            <a:r>
              <a:rPr lang="ru-RU" sz="3600" b="1" i="1" dirty="0" smtClean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2025 </a:t>
            </a:r>
            <a: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и </a:t>
            </a:r>
            <a:r>
              <a:rPr lang="ru-RU" sz="3600" b="1" i="1" dirty="0" smtClean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2026 </a:t>
            </a:r>
            <a: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  <a:t>годов </a:t>
            </a:r>
            <a:br>
              <a:rPr lang="ru-RU" sz="3600" b="1" i="1" dirty="0">
                <a:ln w="11430"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</a:rPr>
            </a:br>
            <a:endParaRPr lang="ru-RU" sz="1800" b="1" i="1" dirty="0">
              <a:ln w="11430">
                <a:noFill/>
              </a:ln>
              <a:solidFill>
                <a:srgbClr val="002060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1026" name="Picture 2" descr="C:\Users\admin\Desktop\Бюджет для граждан\картинки\0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7768"/>
              </a:clrFrom>
              <a:clrTo>
                <a:srgbClr val="FF7768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>
            <a:off x="3713163" y="0"/>
            <a:ext cx="5430837" cy="3813175"/>
          </a:xfrm>
          <a:prstGeom prst="rect">
            <a:avLst/>
          </a:prstGeom>
          <a:noFill/>
        </p:spPr>
      </p:pic>
      <p:pic>
        <p:nvPicPr>
          <p:cNvPr id="1028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pic>
        <p:nvPicPr>
          <p:cNvPr id="1029" name="Picture 5" descr="C:\Users\admin\Desktop\Бюджет для граждан\картинки\kachugsky_rayon_f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5690727"/>
            <a:ext cx="1619248" cy="10768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43608" y="142852"/>
            <a:ext cx="3960440" cy="16299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ln w="11430">
                  <a:noFill/>
                </a:ln>
                <a:solidFill>
                  <a:srgbClr val="002060"/>
                </a:solidFill>
              </a:rPr>
              <a:t> </a:t>
            </a:r>
            <a:endParaRPr lang="ru-RU" sz="6600" b="1" i="1" dirty="0">
              <a:ln w="11430">
                <a:noFill/>
              </a:ln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42852"/>
            <a:ext cx="757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бюджета МО «Качугский район» на </a:t>
            </a:r>
            <a:r>
              <a:rPr lang="ru-RU" sz="28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в разрезе отраслей</a:t>
            </a:r>
            <a:endParaRPr lang="ru-RU" sz="16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94691463"/>
              </p:ext>
            </p:extLst>
          </p:nvPr>
        </p:nvGraphicFramePr>
        <p:xfrm>
          <a:off x="0" y="1643050"/>
          <a:ext cx="9144000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20688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проекте бюджета на 2024 год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предусмотрено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финансовое обеспечение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муниципальных программ муниципального образования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42852"/>
            <a:ext cx="7572428" cy="1384995"/>
          </a:xfrm>
          <a:prstGeom prst="rect">
            <a:avLst/>
          </a:prstGeom>
          <a:noFill/>
          <a:ln w="38100" cap="rnd" cmpd="dbl">
            <a:solidFill>
              <a:schemeClr val="accent6">
                <a:lumMod val="50000"/>
              </a:schemeClr>
            </a:solidFill>
            <a:prstDash val="solid"/>
            <a:round/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образования в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Качугском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районе </a:t>
            </a:r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– 2026 гг.»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628800"/>
            <a:ext cx="8786874" cy="646331"/>
          </a:xfrm>
          <a:prstGeom prst="rect">
            <a:avLst/>
          </a:prstGeom>
          <a:noFill/>
          <a:ln w="38100" cap="rnd" cmpd="dbl">
            <a:solidFill>
              <a:schemeClr val="accent6">
                <a:lumMod val="50000"/>
              </a:schemeClr>
            </a:solidFill>
            <a:prstDash val="solid"/>
            <a:round/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доступности качественного образования, отдыха, оздоровления и занятости детей в муниципальном образовании «</a:t>
            </a:r>
            <a:r>
              <a:rPr lang="ru-RU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1357290" y="2423194"/>
            <a:ext cx="6336704" cy="888712"/>
          </a:xfrm>
          <a:prstGeom prst="downArrowCallout">
            <a:avLst>
              <a:gd name="adj1" fmla="val 46680"/>
              <a:gd name="adj2" fmla="val 32743"/>
              <a:gd name="adj3" fmla="val 28097"/>
              <a:gd name="adj4" fmla="val 58008"/>
            </a:avLst>
          </a:prstGeom>
          <a:noFill/>
          <a:ln w="50800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03648" y="2451422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535908"/>
              </p:ext>
            </p:extLst>
          </p:nvPr>
        </p:nvGraphicFramePr>
        <p:xfrm>
          <a:off x="142845" y="3459969"/>
          <a:ext cx="8893652" cy="327178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37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3413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/>
                      <a:r>
                        <a:rPr lang="ru-RU" sz="1600" b="1" i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подпрограммы</a:t>
                      </a:r>
                      <a:endParaRPr lang="ru-RU" sz="1600" b="1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l"/>
                      <a:r>
                        <a:rPr lang="ru-RU" sz="1400" b="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системы дошкольного образования</a:t>
                      </a:r>
                      <a:endParaRPr lang="ru-RU" sz="28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236 528,3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211 121,6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217 954,5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469">
                <a:tc>
                  <a:txBody>
                    <a:bodyPr/>
                    <a:lstStyle/>
                    <a:p>
                      <a:pPr algn="l"/>
                      <a:r>
                        <a:rPr lang="ru-RU" sz="1400" b="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системы общего образования</a:t>
                      </a:r>
                      <a:endParaRPr lang="ru-RU" sz="28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667 119,4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670 491,7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642 822,2</a:t>
                      </a:r>
                      <a:endParaRPr lang="ru-RU" sz="1800" b="1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9728">
                <a:tc>
                  <a:txBody>
                    <a:bodyPr/>
                    <a:lstStyle/>
                    <a:p>
                      <a:pPr algn="l"/>
                      <a:r>
                        <a:rPr lang="ru-RU" sz="1400" b="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системы дополнительного образования детей</a:t>
                      </a:r>
                      <a:endParaRPr lang="ru-RU" sz="28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46 746,2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34 699,4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43 734,4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413">
                <a:tc>
                  <a:txBody>
                    <a:bodyPr/>
                    <a:lstStyle/>
                    <a:p>
                      <a:pPr algn="l"/>
                      <a:r>
                        <a:rPr lang="ru-RU" sz="1400" b="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Управление в сфере образования</a:t>
                      </a:r>
                      <a:endParaRPr lang="ru-RU" sz="28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31 112,2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16 030,9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14 070,6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0808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4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42852"/>
            <a:ext cx="7572428" cy="954107"/>
          </a:xfrm>
          <a:prstGeom prst="rect">
            <a:avLst/>
          </a:prstGeom>
          <a:noFill/>
          <a:ln w="38100" cap="rnd" cmpd="dbl">
            <a:solidFill>
              <a:schemeClr val="accent6">
                <a:lumMod val="50000"/>
              </a:schemeClr>
            </a:solidFill>
            <a:prstDash val="solid"/>
            <a:round/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культуры»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650522"/>
            <a:ext cx="8786874" cy="1200329"/>
          </a:xfrm>
          <a:prstGeom prst="rect">
            <a:avLst/>
          </a:prstGeom>
          <a:noFill/>
          <a:ln w="38100" cap="rnd" cmpd="dbl">
            <a:solidFill>
              <a:schemeClr val="accent6">
                <a:lumMod val="50000"/>
              </a:schemeClr>
            </a:solidFill>
            <a:prstDash val="solid"/>
            <a:round/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Сохранение культурного наследия </a:t>
            </a:r>
            <a:r>
              <a:rPr lang="ru-RU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Качугского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района, формирование единого культурного пространства, создание условий для творческой самореализации и равного доступа к культурным и информационным ресурсам различных групп населения.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1331640" y="3015347"/>
            <a:ext cx="6336704" cy="888712"/>
          </a:xfrm>
          <a:prstGeom prst="downArrowCallout">
            <a:avLst>
              <a:gd name="adj1" fmla="val 46680"/>
              <a:gd name="adj2" fmla="val 32743"/>
              <a:gd name="adj3" fmla="val 28097"/>
              <a:gd name="adj4" fmla="val 58008"/>
            </a:avLst>
          </a:prstGeom>
          <a:noFill/>
          <a:ln w="50800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93294" y="299559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995343"/>
              </p:ext>
            </p:extLst>
          </p:nvPr>
        </p:nvGraphicFramePr>
        <p:xfrm>
          <a:off x="132205" y="4149080"/>
          <a:ext cx="8893652" cy="254866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37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3413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/>
                      <a:r>
                        <a:rPr lang="ru-RU" sz="1600" b="1" i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подпрограммы</a:t>
                      </a:r>
                      <a:endParaRPr lang="ru-RU" sz="1600" b="1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l"/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Клубная деятельность</a:t>
                      </a:r>
                      <a:endParaRPr lang="ru-RU" sz="28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40 474,7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35 163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32 683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469">
                <a:tc>
                  <a:txBody>
                    <a:bodyPr/>
                    <a:lstStyle/>
                    <a:p>
                      <a:pPr algn="l"/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Дополнительное образование в сфере культуры</a:t>
                      </a:r>
                      <a:endParaRPr lang="ru-RU" sz="28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9 377,9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7 277,2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6 277,2</a:t>
                      </a:r>
                      <a:endParaRPr lang="ru-RU" sz="1800" b="1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413">
                <a:tc>
                  <a:txBody>
                    <a:bodyPr/>
                    <a:lstStyle/>
                    <a:p>
                      <a:pPr algn="l"/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Управление в сфере культуры</a:t>
                      </a:r>
                      <a:endParaRPr lang="ru-RU" sz="28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24 348,5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11 668,5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11 668,5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0808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668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42852"/>
            <a:ext cx="7572428" cy="1200329"/>
          </a:xfrm>
          <a:prstGeom prst="rect">
            <a:avLst/>
          </a:prstGeom>
          <a:noFill/>
          <a:ln w="38100" cap="rnd" cmpd="dbl">
            <a:solidFill>
              <a:schemeClr val="accent6">
                <a:lumMod val="50000"/>
              </a:schemeClr>
            </a:solidFill>
            <a:prstDash val="solid"/>
            <a:round/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/>
            <a:r>
              <a:rPr lang="ru-RU" sz="2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«Управление муниципальными финансами муниципального района «</a:t>
            </a:r>
            <a:r>
              <a:rPr lang="ru-RU" sz="2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sz="2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район»» на 2024-2026 годы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650522"/>
            <a:ext cx="8786874" cy="923330"/>
          </a:xfrm>
          <a:prstGeom prst="rect">
            <a:avLst/>
          </a:prstGeom>
          <a:noFill/>
          <a:ln w="38100" cap="rnd" cmpd="dbl">
            <a:solidFill>
              <a:schemeClr val="accent6">
                <a:lumMod val="50000"/>
              </a:schemeClr>
            </a:solidFill>
            <a:prstDash val="solid"/>
            <a:round/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	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1.Повышение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качества управления муниципальными финансами</a:t>
            </a:r>
          </a:p>
          <a:p>
            <a:pPr algn="just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2.Создание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условий для эффективного и ответственного управления муниципальными финансами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1331640" y="3015347"/>
            <a:ext cx="6336704" cy="888712"/>
          </a:xfrm>
          <a:prstGeom prst="downArrowCallout">
            <a:avLst>
              <a:gd name="adj1" fmla="val 46680"/>
              <a:gd name="adj2" fmla="val 32743"/>
              <a:gd name="adj3" fmla="val 28097"/>
              <a:gd name="adj4" fmla="val 58008"/>
            </a:avLst>
          </a:prstGeom>
          <a:noFill/>
          <a:ln w="50800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93294" y="299559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951591"/>
              </p:ext>
            </p:extLst>
          </p:nvPr>
        </p:nvGraphicFramePr>
        <p:xfrm>
          <a:off x="111784" y="4077072"/>
          <a:ext cx="8893652" cy="26093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231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55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3413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/>
                      <a:r>
                        <a:rPr lang="ru-RU" sz="1600" b="1" i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подпрограммы</a:t>
                      </a:r>
                      <a:endParaRPr lang="ru-RU" sz="1600" b="1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just"/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Управление муниципальными финансами, организация составления и исполнения районного бюджета «</a:t>
                      </a:r>
                      <a:r>
                        <a:rPr lang="ru-RU" sz="13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Качугский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район» и бюджетов муниципальных образований </a:t>
                      </a:r>
                      <a:r>
                        <a:rPr lang="ru-RU" sz="13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Качугского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района, обеспечение осуществления внутреннего муниципального финансового контроля в сфере бюджетных правоотношений в муниципальном районе «</a:t>
                      </a:r>
                      <a:r>
                        <a:rPr lang="ru-RU" sz="13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Качугский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район»</a:t>
                      </a:r>
                      <a:endParaRPr lang="ru-RU" sz="13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23 992,3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15 077,1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14 077,1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469">
                <a:tc>
                  <a:txBody>
                    <a:bodyPr/>
                    <a:lstStyle/>
                    <a:p>
                      <a:pPr algn="just"/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условий для эффективного и ответственного управления</a:t>
                      </a:r>
                      <a:r>
                        <a:rPr lang="ru-RU" sz="1300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муниципальными</a:t>
                      </a:r>
                      <a:r>
                        <a:rPr lang="ru-RU" sz="1300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финансами, повышения</a:t>
                      </a:r>
                      <a:r>
                        <a:rPr lang="ru-RU" sz="1300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устойчивости бюджетов муниципальных образований </a:t>
                      </a:r>
                      <a:r>
                        <a:rPr lang="ru-RU" sz="13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Качугского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района</a:t>
                      </a:r>
                      <a:endParaRPr lang="ru-RU" sz="1300" b="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168 740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135 254,8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136 333,6</a:t>
                      </a:r>
                      <a:endParaRPr lang="ru-RU" sz="1800" b="1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56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28178"/>
            <a:ext cx="83529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к финансированию за счет средств районного бюджета представлены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 муниципальные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целевые программы на общую сумму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1 248 439,5 тыс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(87,1%)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43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24744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ведомственных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целевых программ,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предусмотренных к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финансированию за счет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средств районного бюджета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(тыс. рублей)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40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Жилье для молодых семей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поддержки молодым семьям, нуждающимся в улучшении жилищных условий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- 1 000 тыс. 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42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безопасности дорожного движения в Качугском районе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районных конкурсов «Безопасное колесо», «Дорога глазами детей»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оборудования для проведения конкурса "Безопасное колесо»</a:t>
            </a:r>
          </a:p>
          <a:p>
            <a:pPr>
              <a:buFontTx/>
              <a:buChar char="-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0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районных конкурсов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в области охраны окружающей среды</a:t>
            </a: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3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142852"/>
            <a:ext cx="7143800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образование «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 </a:t>
            </a: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состоит из одного городского и тринадцати сельских поселений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785926"/>
            <a:ext cx="8319868" cy="50167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 городское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-	6 360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Ангинское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	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998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Белоусовское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551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Бирюльское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969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Большетарельское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156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Бутаковское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 сельское поселение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759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Верхоленское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782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Вершино-Тутурское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184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Залогское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230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Зареченское МО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329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Карлукское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465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1 340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Манзурское</a:t>
            </a: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 сельское поселение	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952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Харбатовское МО сельское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поселение	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1 084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265030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социального сиротства, безнадзорности и правонарушений несовершеннолетних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 «Качугский район»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3068960"/>
            <a:ext cx="8496944" cy="351440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методических материалов для профилактики безнадзорности     (стенды, программное обеспечение для уроков психологии)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 родителей от алкогольной зависимости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спортивного оборудования 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контроля за семьями, состоящими на профилактическом учете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Поощрение многодетных семей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акций по вручению подарков детям из многодетных малообеспеченных семей к 1 сентября, Новому году</a:t>
            </a: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188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06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2952328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гражданской обороны, защиты населения от чрезвычайных ситуаций, обеспечение пожарной безопасности и безопасности людей на водных объектах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3226966"/>
            <a:ext cx="8363272" cy="32263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и тиражирование Памяток населению по действиям в ЧС 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муниципальной системы оповещения населения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населенных пунктов на предмет выявления возгораний и лесных пожаров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  Создание резерва материальных ресурсов и запасов в целях ГО</a:t>
            </a: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1471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0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214625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материально – технической базы учреждений культуры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708920"/>
            <a:ext cx="8363272" cy="3417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текущих и капитальных ремонтов зданий 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мебели, оборудования, инвентаря </a:t>
            </a: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463,2 тыс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4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в Качугском районе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2204864"/>
            <a:ext cx="8229600" cy="403244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участия общественности в местной народной дружине </a:t>
            </a:r>
          </a:p>
          <a:p>
            <a:pPr>
              <a:buFontTx/>
              <a:buChar char="-"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организации работы с несовершеннолетними, состоящими на профилактических учетах в правоохранительных органах</a:t>
            </a:r>
          </a:p>
          <a:p>
            <a:pPr>
              <a:buFontTx/>
              <a:buChar char="-"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Материально-техническое обеспечение  участковых уполномоченных полиции на контролируемых участках</a:t>
            </a:r>
          </a:p>
          <a:p>
            <a:pPr>
              <a:buFontTx/>
              <a:buChar char="-"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ГСМ для транспорта участковых на проведение совместно с органами местного самоуправления оперативно - профилактических мероприятий </a:t>
            </a:r>
          </a:p>
          <a:p>
            <a:pPr marL="0" indent="0">
              <a:buNone/>
            </a:pP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- 70 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94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 в Качугском районе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с молодежью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12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Физкультура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спортивных мероприятий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уличных спортивных тренажеров, спортивных комплексов, спортивного инвентаря для спортивных клубов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730 тыс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9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отдыха, оздоровления и занятости детей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Качугском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204864"/>
            <a:ext cx="8363272" cy="43784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расходов, связанных с оплатой стоимости продуктов питания в ЛДП     </a:t>
            </a:r>
          </a:p>
          <a:p>
            <a:pPr>
              <a:buFontTx/>
              <a:buChar char="-"/>
            </a:pP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Акарицидная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территории </a:t>
            </a:r>
          </a:p>
          <a:p>
            <a:pPr marL="0" indent="0">
              <a:buNone/>
            </a:pP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321,3 тыс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18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меры профилактики злоупотребления наркотическими средствами и психотропными веществами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2204864"/>
            <a:ext cx="8291264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Распространение информационных материалов о негативных последствиях употребления психотропных веществ 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волонтерского движения 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направленных на поддержку школьных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наркопостов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уничтожению дикорастущей конопли, </a:t>
            </a:r>
          </a:p>
          <a:p>
            <a:pPr marL="0" indent="0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Энергосбережение и повышение энергетической эффективности в МО «Качугский район»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2204864"/>
            <a:ext cx="8291264" cy="4378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 мероприятия по энергосбережению  в средствах массового информирования  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специалистов в области энергосбережения </a:t>
            </a: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72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кадры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2021 – 2025 годы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Единовременные денежные выплаты медицинским работникам, прибывшим для работы в Качугский район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- 1 000 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19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3000364" y="1500174"/>
            <a:ext cx="2786082" cy="24288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142852"/>
            <a:ext cx="7000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Составление бюджета на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 осуществлено: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2000240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соответствии с требованиями бюджетного законодательства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РФ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429000"/>
            <a:ext cx="25717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муниципального образования  «Качугский район»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43636" y="3429000"/>
            <a:ext cx="26432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муниципального образования «Качугский район»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857760"/>
            <a:ext cx="27146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Ожидаемое исполнение бюджета за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МБУ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Качугский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«Лена»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 по текущему ремонту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и их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 - техническому оснащению 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115,3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63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78621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терроризма и экстремизма на территории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 «Качугский район»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160" y="2570322"/>
            <a:ext cx="8507288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мероприятия, посвященного Дню солидарности в борьбе с терроризмом</a:t>
            </a:r>
          </a:p>
          <a:p>
            <a:pPr>
              <a:buFontTx/>
              <a:buChar char="-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15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и развитие культуры Качугского района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79502"/>
            <a:ext cx="8229600" cy="4189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</a:t>
            </a:r>
            <a:r>
              <a:rPr lang="ru-RU" sz="24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культурного потенциала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 мероприятий к значительным и юбилейным датам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районных фестивалей, конкурсов, концертов, выставок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профессиональной компетенции </a:t>
            </a:r>
            <a:r>
              <a:rPr lang="ru-RU" sz="24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</a:t>
            </a:r>
          </a:p>
          <a:p>
            <a:pPr marL="0" indent="0">
              <a:buNone/>
            </a:pPr>
            <a:endParaRPr lang="ru-RU" sz="2400" b="1" dirty="0">
              <a:solidFill>
                <a:srgbClr val="0808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тыс</a:t>
            </a:r>
            <a:r>
              <a:rPr lang="ru-RU" sz="24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  <a:p>
            <a:endParaRPr lang="ru-RU" sz="2000" b="1" dirty="0">
              <a:solidFill>
                <a:srgbClr val="0808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64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2002234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и охраны труда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ДОЛД «Лена» на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– 2025 годы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32" y="2482592"/>
            <a:ext cx="8435280" cy="387444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осмотры работников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71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и охраны труда в МО «Качугский район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осмотры работников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специальной оценки условий труда 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49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жилых помещений в целях пополнения муниципального специализированного жилищного фонда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2852936"/>
            <a:ext cx="8291264" cy="32732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61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территориального общественного самоуправления на территории МО «Качугский район» на 2021 – 2025 годы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2 250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20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туризма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Качугском районе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43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37975-7DB7-41DE-BB0C-3ECF7802D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социально-значимых заболеваний на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«Качугский район»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A66E4-5710-4D48-AE4D-F05A0F908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проведения осмотров населения узкими специалистами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БЮДЖЕТЕ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- 50 тыс. руб.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0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28178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к финансированию за счет средств районного бюджета представлены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22  ведомственные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целевые программы на общую сумму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12 393,5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95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42852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параметры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бюджета МО «Качугский район»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годов, тыс. рублей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111042"/>
              </p:ext>
            </p:extLst>
          </p:nvPr>
        </p:nvGraphicFramePr>
        <p:xfrm>
          <a:off x="642910" y="2357430"/>
          <a:ext cx="8286808" cy="32861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71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1537">
                <a:tc>
                  <a:txBody>
                    <a:bodyPr/>
                    <a:lstStyle/>
                    <a:p>
                      <a:pPr algn="l"/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2025 </a:t>
                      </a:r>
                      <a:r>
                        <a:rPr lang="ru-RU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1537">
                <a:tc>
                  <a:txBody>
                    <a:bodyPr/>
                    <a:lstStyle/>
                    <a:p>
                      <a:pPr algn="l"/>
                      <a:r>
                        <a:rPr lang="ru-RU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1 427 774,8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1 279 470,7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1 248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097,9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1537">
                <a:tc>
                  <a:txBody>
                    <a:bodyPr/>
                    <a:lstStyle/>
                    <a:p>
                      <a:pPr algn="l"/>
                      <a:r>
                        <a:rPr lang="ru-RU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1 432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774,8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1 284 670,7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1 253 397,9</a:t>
                      </a:r>
                      <a:endParaRPr lang="ru-RU" sz="2800" b="1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1537">
                <a:tc>
                  <a:txBody>
                    <a:bodyPr/>
                    <a:lstStyle/>
                    <a:p>
                      <a:pPr algn="l"/>
                      <a:r>
                        <a:rPr lang="ru-RU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000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5 200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5 300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0" name="Picture 12" descr="https://globmir.com/local/templates/furniture_dark-blue/img/servic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571744"/>
            <a:ext cx="1497208" cy="1562604"/>
          </a:xfrm>
          <a:prstGeom prst="rect">
            <a:avLst/>
          </a:prstGeom>
          <a:noFill/>
        </p:spPr>
      </p:pic>
      <p:pic>
        <p:nvPicPr>
          <p:cNvPr id="17418" name="Picture 10" descr="https://globmir.com/local/templates/furniture_dark-blue/img/servic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928934"/>
            <a:ext cx="791768" cy="826351"/>
          </a:xfrm>
          <a:prstGeom prst="rect">
            <a:avLst/>
          </a:prstGeom>
          <a:noFill/>
        </p:spPr>
      </p:pic>
      <p:pic>
        <p:nvPicPr>
          <p:cNvPr id="17416" name="Picture 8" descr="http://stpatricksrice.com/communities/6/004/009/811/146/images/4570996617_197x205.png"/>
          <p:cNvPicPr>
            <a:picLocks noChangeAspect="1" noChangeArrowheads="1"/>
          </p:cNvPicPr>
          <p:nvPr/>
        </p:nvPicPr>
        <p:blipFill>
          <a:blip r:embed="rId3"/>
          <a:srcRect l="15229" r="16243" b="59756"/>
          <a:stretch>
            <a:fillRect/>
          </a:stretch>
        </p:blipFill>
        <p:spPr bwMode="auto">
          <a:xfrm>
            <a:off x="5857884" y="3143248"/>
            <a:ext cx="940898" cy="574993"/>
          </a:xfrm>
          <a:prstGeom prst="rect">
            <a:avLst/>
          </a:prstGeom>
          <a:noFill/>
        </p:spPr>
      </p:pic>
      <p:pic>
        <p:nvPicPr>
          <p:cNvPr id="17414" name="Picture 6" descr="http://stpatricksrice.com/communities/6/004/009/811/146/images/4570996617_197x20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86058"/>
            <a:ext cx="1373004" cy="1428760"/>
          </a:xfrm>
          <a:prstGeom prst="rect">
            <a:avLst/>
          </a:prstGeom>
          <a:noFill/>
        </p:spPr>
      </p:pic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214290"/>
            <a:ext cx="70009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Важной задачей бюджетной политики государства является оптимизация состава структуры доходов и расходов бюджета и их сбалансированности. Несбалансированный бюджет в течение нескольких лет ведёт к росту долговых обязательств государства, расходов на обслуживание долгов.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2" descr="C:\Users\admin\Desktop\Бюджет для граждан\картинки\balance_png_by_sinphie-d9c1uuh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785926"/>
            <a:ext cx="3214710" cy="3214710"/>
          </a:xfrm>
          <a:prstGeom prst="rect">
            <a:avLst/>
          </a:prstGeom>
          <a:noFill/>
        </p:spPr>
      </p:pic>
      <p:pic>
        <p:nvPicPr>
          <p:cNvPr id="30" name="Picture 2" descr="C:\Users\admin\Desktop\Бюджет для граждан\картинки\balance_png_by_sinphie-d9c1uu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643570" y="1785926"/>
            <a:ext cx="3224216" cy="3224216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14282" y="4143380"/>
            <a:ext cx="130394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доходы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3786190"/>
            <a:ext cx="137538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расходы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643570" y="3786190"/>
            <a:ext cx="130394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доходы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572396" y="4143380"/>
            <a:ext cx="137538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расходы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42844" y="4929198"/>
            <a:ext cx="4000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превышение доходов над расходами бюджета.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072066" y="4929198"/>
            <a:ext cx="39290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 это превышение расходов бюджета над его доходами.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214290"/>
            <a:ext cx="7000924" cy="49552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r>
              <a:rPr lang="ru-RU" sz="25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муниципального образования «Качугский район» на </a:t>
            </a:r>
            <a:r>
              <a:rPr lang="ru-RU" sz="2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5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sz="2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5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5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 принят с дефицитом в размере:</a:t>
            </a:r>
          </a:p>
          <a:p>
            <a:pPr algn="just"/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32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ru-RU" sz="32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marL="514350" indent="-514350">
              <a:buFont typeface="Wingdings" pitchFamily="2" charset="2"/>
              <a:buChar char="ü"/>
            </a:pPr>
            <a:endParaRPr lang="ru-RU" sz="32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300 </a:t>
            </a:r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214290"/>
            <a:ext cx="700092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4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B5A6828-1195-4F1D-93D7-54A7E2B53B31}"/>
              </a:ext>
            </a:extLst>
          </p:cNvPr>
          <p:cNvSpPr/>
          <p:nvPr/>
        </p:nvSpPr>
        <p:spPr>
          <a:xfrm>
            <a:off x="448070" y="1052736"/>
            <a:ext cx="8247860" cy="218521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надеемся, что представленная информация оказалась полезной и помогла составить достоверное мнение о формировании бюджета </a:t>
            </a:r>
          </a:p>
          <a:p>
            <a:pPr algn="ctr"/>
            <a:r>
              <a:rPr lang="ru-RU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образования «</a:t>
            </a:r>
            <a:r>
              <a:rPr lang="ru-RU" sz="2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 </a:t>
            </a:r>
          </a:p>
          <a:p>
            <a:pPr algn="ctr"/>
            <a:r>
              <a:rPr lang="ru-RU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плановый период </a:t>
            </a:r>
            <a:r>
              <a:rPr lang="ru-RU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годов.</a:t>
            </a:r>
            <a:endParaRPr lang="ru-RU" sz="26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98D4B43-7379-4C22-81BB-239110C11A2C}"/>
              </a:ext>
            </a:extLst>
          </p:cNvPr>
          <p:cNvSpPr/>
          <p:nvPr/>
        </p:nvSpPr>
        <p:spPr>
          <a:xfrm>
            <a:off x="448070" y="3789040"/>
            <a:ext cx="8247860" cy="29854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r>
              <a:rPr lang="ru-RU" sz="25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случае возникновения вопросов Вы можете обратиться в Финансовое управление муниципального образования «</a:t>
            </a:r>
            <a:r>
              <a:rPr lang="ru-RU" sz="25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sz="25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</a:t>
            </a:r>
          </a:p>
          <a:p>
            <a:pPr algn="just"/>
            <a:endParaRPr lang="ru-RU" sz="25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u-RU" sz="24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Позвонить по телефону : 8(39540)31245;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u-RU" sz="24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Написать на электронную почту: </a:t>
            </a:r>
            <a:r>
              <a:rPr lang="en-US" sz="2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fin23@govirk.ru</a:t>
            </a:r>
            <a:endParaRPr lang="en-US" sz="24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en-US" sz="105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ctr"/>
            <a:r>
              <a:rPr lang="ru-RU" sz="2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Сайт: </a:t>
            </a:r>
            <a:r>
              <a:rPr lang="en-US" sz="2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http://kachug.irkmo.ru</a:t>
            </a:r>
            <a:endParaRPr lang="ru-RU" sz="2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11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785926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00" y="4143380"/>
            <a:ext cx="7143800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о бюджете подготовлено Финансовым управлением муниципального образования «Качугский район»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142852"/>
            <a:ext cx="70009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поступающие в бюджет денежные средства, за исключением средств, являющихся в соответствии с Бюджетным Кодексом  РФ источниками финансирования дефицита бюджета.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 descr="http://www.fx57.net/wp-content/uploads/2013/12/%D0%BD%D0%B0%D0%BB%D0%BE%D0%B3%D0%B8-%D0%B0%D0%B2%D0%B0-300x29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500306"/>
            <a:ext cx="2857500" cy="27813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20064823">
            <a:off x="737481" y="2451933"/>
            <a:ext cx="23755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Налоговые доходы</a:t>
            </a:r>
          </a:p>
        </p:txBody>
      </p:sp>
      <p:sp>
        <p:nvSpPr>
          <p:cNvPr id="8" name="Прямоугольник 7"/>
          <p:cNvSpPr/>
          <p:nvPr/>
        </p:nvSpPr>
        <p:spPr>
          <a:xfrm rot="2038081">
            <a:off x="6020257" y="2698001"/>
            <a:ext cx="28642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Неналоговые доходы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5429264"/>
            <a:ext cx="521497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Безвозмездные поступления</a:t>
            </a:r>
          </a:p>
        </p:txBody>
      </p:sp>
      <p:sp>
        <p:nvSpPr>
          <p:cNvPr id="11" name="Круговая стрелка 10"/>
          <p:cNvSpPr/>
          <p:nvPr/>
        </p:nvSpPr>
        <p:spPr>
          <a:xfrm rot="17688579" flipH="1">
            <a:off x="3655958" y="2326713"/>
            <a:ext cx="3643338" cy="2357454"/>
          </a:xfrm>
          <a:prstGeom prst="circularArrow">
            <a:avLst>
              <a:gd name="adj1" fmla="val 10054"/>
              <a:gd name="adj2" fmla="val 1467491"/>
              <a:gd name="adj3" fmla="val 12466327"/>
              <a:gd name="adj4" fmla="val 10340383"/>
              <a:gd name="adj5" fmla="val 10384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руговая стрелка 13"/>
          <p:cNvSpPr/>
          <p:nvPr/>
        </p:nvSpPr>
        <p:spPr>
          <a:xfrm rot="3911421">
            <a:off x="1941445" y="2398150"/>
            <a:ext cx="3643338" cy="2357454"/>
          </a:xfrm>
          <a:prstGeom prst="circularArrow">
            <a:avLst>
              <a:gd name="adj1" fmla="val 10054"/>
              <a:gd name="adj2" fmla="val 1467491"/>
              <a:gd name="adj3" fmla="val 12466327"/>
              <a:gd name="adj4" fmla="val 10340383"/>
              <a:gd name="adj5" fmla="val 10384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руговая стрелка 14"/>
          <p:cNvSpPr/>
          <p:nvPr/>
        </p:nvSpPr>
        <p:spPr>
          <a:xfrm rot="20593808">
            <a:off x="1334161" y="3618722"/>
            <a:ext cx="3643338" cy="2357454"/>
          </a:xfrm>
          <a:prstGeom prst="circularArrow">
            <a:avLst>
              <a:gd name="adj1" fmla="val 9159"/>
              <a:gd name="adj2" fmla="val 2766545"/>
              <a:gd name="adj3" fmla="val 15797983"/>
              <a:gd name="adj4" fmla="val 7326210"/>
              <a:gd name="adj5" fmla="val 1318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142852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и структура доходной части бюджета МО «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56822978"/>
              </p:ext>
            </p:extLst>
          </p:nvPr>
        </p:nvGraphicFramePr>
        <p:xfrm>
          <a:off x="571472" y="1397000"/>
          <a:ext cx="7500990" cy="488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142852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доходной части бюджета МО «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Качугский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073109461"/>
              </p:ext>
            </p:extLst>
          </p:nvPr>
        </p:nvGraphicFramePr>
        <p:xfrm>
          <a:off x="142844" y="2214554"/>
          <a:ext cx="4857784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253098441"/>
              </p:ext>
            </p:extLst>
          </p:nvPr>
        </p:nvGraphicFramePr>
        <p:xfrm>
          <a:off x="4643438" y="2143116"/>
          <a:ext cx="2905124" cy="2532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1635005"/>
              </p:ext>
            </p:extLst>
          </p:nvPr>
        </p:nvGraphicFramePr>
        <p:xfrm>
          <a:off x="6024562" y="4254496"/>
          <a:ext cx="3119438" cy="2603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142976" y="1142984"/>
            <a:ext cx="6165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Доля безвозмездных поступлений составляет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90,8-92,3%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u="sng" dirty="0">
                <a:latin typeface="Times New Roman" pitchFamily="18" charset="0"/>
                <a:cs typeface="Times New Roman" pitchFamily="18" charset="0"/>
              </a:rPr>
              <a:t>Территория относится к 3 группе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дотационности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142852"/>
            <a:ext cx="74295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средства, за исключением средств, являющихся в соответствии с Бюджетным Кодексом РФ источниками финансирования дефицита бюджета.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 descr="http://www.fx57.net/wp-content/uploads/2013/12/%D0%BD%D0%B0%D0%BB%D0%BE%D0%B3%D0%B8-%D0%B0%D0%B2%D0%B0-300x29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500306"/>
            <a:ext cx="2857500" cy="27813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2500306"/>
            <a:ext cx="2520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Общегосударственные вопросы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6072206"/>
            <a:ext cx="2520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Жилищно-коммунальное хозяйство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214686"/>
            <a:ext cx="2520000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Социальная политика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57950" y="4572008"/>
            <a:ext cx="2520000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Образование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624000" y="4929198"/>
            <a:ext cx="2520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Культура и кинематография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5780782"/>
            <a:ext cx="2520000" cy="107721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57950" y="5572140"/>
            <a:ext cx="2520000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Молодежная политика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3857628"/>
            <a:ext cx="2520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Физическая культура и спорт</a:t>
            </a:r>
          </a:p>
        </p:txBody>
      </p:sp>
      <p:sp>
        <p:nvSpPr>
          <p:cNvPr id="21" name="Стрелка влево 20"/>
          <p:cNvSpPr/>
          <p:nvPr/>
        </p:nvSpPr>
        <p:spPr>
          <a:xfrm rot="1050926">
            <a:off x="2672083" y="2724715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14282" y="3714752"/>
            <a:ext cx="2520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Средства массовой информации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857884" y="6072206"/>
            <a:ext cx="2520000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Здравоохранение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4500570"/>
            <a:ext cx="2520000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Национальная экономика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14282" y="5000636"/>
            <a:ext cx="2520000" cy="830997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Обслуживание государственного и муниципального долга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357950" y="2214554"/>
            <a:ext cx="2520000" cy="156966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Межбюджетные трансферты общего характера бюджетам субъектов РФ и муниципальных образований</a:t>
            </a:r>
          </a:p>
        </p:txBody>
      </p:sp>
      <p:sp>
        <p:nvSpPr>
          <p:cNvPr id="34" name="Стрелка влево 33"/>
          <p:cNvSpPr/>
          <p:nvPr/>
        </p:nvSpPr>
        <p:spPr>
          <a:xfrm rot="632828">
            <a:off x="2500298" y="3357562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лево 34"/>
          <p:cNvSpPr/>
          <p:nvPr/>
        </p:nvSpPr>
        <p:spPr>
          <a:xfrm>
            <a:off x="2428860" y="3857628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лево 36"/>
          <p:cNvSpPr/>
          <p:nvPr/>
        </p:nvSpPr>
        <p:spPr>
          <a:xfrm rot="20708154">
            <a:off x="2604402" y="4309634"/>
            <a:ext cx="785818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лево 37"/>
          <p:cNvSpPr/>
          <p:nvPr/>
        </p:nvSpPr>
        <p:spPr>
          <a:xfrm rot="20424300">
            <a:off x="2325677" y="5089795"/>
            <a:ext cx="697698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лево 38"/>
          <p:cNvSpPr/>
          <p:nvPr/>
        </p:nvSpPr>
        <p:spPr>
          <a:xfrm rot="18349737">
            <a:off x="2708695" y="5503858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 rot="16200000">
            <a:off x="4284671" y="5359403"/>
            <a:ext cx="646097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лево 40"/>
          <p:cNvSpPr/>
          <p:nvPr/>
        </p:nvSpPr>
        <p:spPr>
          <a:xfrm rot="12929032">
            <a:off x="5118607" y="5535478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лево 41"/>
          <p:cNvSpPr/>
          <p:nvPr/>
        </p:nvSpPr>
        <p:spPr>
          <a:xfrm rot="12499676">
            <a:off x="5449841" y="5233487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лево 42"/>
          <p:cNvSpPr/>
          <p:nvPr/>
        </p:nvSpPr>
        <p:spPr>
          <a:xfrm rot="11692669">
            <a:off x="5814339" y="4917902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лево 43"/>
          <p:cNvSpPr/>
          <p:nvPr/>
        </p:nvSpPr>
        <p:spPr>
          <a:xfrm rot="10800000">
            <a:off x="5857884" y="4572008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лево 44"/>
          <p:cNvSpPr/>
          <p:nvPr/>
        </p:nvSpPr>
        <p:spPr>
          <a:xfrm rot="10800000">
            <a:off x="5786446" y="3857628"/>
            <a:ext cx="71438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лево 45"/>
          <p:cNvSpPr/>
          <p:nvPr/>
        </p:nvSpPr>
        <p:spPr>
          <a:xfrm rot="10159570">
            <a:off x="5453064" y="2810767"/>
            <a:ext cx="1071570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928794" y="1643050"/>
            <a:ext cx="2520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Охрана окружающей среды</a:t>
            </a:r>
          </a:p>
        </p:txBody>
      </p:sp>
      <p:sp>
        <p:nvSpPr>
          <p:cNvPr id="47" name="Стрелка влево 46"/>
          <p:cNvSpPr/>
          <p:nvPr/>
        </p:nvSpPr>
        <p:spPr>
          <a:xfrm rot="2860197">
            <a:off x="3798162" y="2142216"/>
            <a:ext cx="735157" cy="357190"/>
          </a:xfrm>
          <a:prstGeom prst="leftArrow">
            <a:avLst>
              <a:gd name="adj1" fmla="val 37072"/>
              <a:gd name="adj2" fmla="val 1295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Бюджет для граждан\картинки\gerb_kachu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071538" cy="130965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68025"/>
              </p:ext>
            </p:extLst>
          </p:nvPr>
        </p:nvGraphicFramePr>
        <p:xfrm>
          <a:off x="428596" y="1629838"/>
          <a:ext cx="8143932" cy="50200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27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2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24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0072">
                <a:tc>
                  <a:txBody>
                    <a:bodyPr/>
                    <a:lstStyle/>
                    <a:p>
                      <a:pPr marL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2024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2025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Общегосударственные вопросы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119 571,7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77 453,8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68 621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Национальная безопасность и правоохранительная деятельность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12 762,2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095,5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993,5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Национальная экономика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12 948,1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13 555,9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14 196,2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036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Жилищно-коммунальное хозяйство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6 120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6 120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3 870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036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750377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Образование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1 001 487,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944 786,2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927 194,3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Культура и кинематография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91 637,2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72 787,6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64 823,5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Здравоохранение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Социальная политика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17 547,6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16 497,6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16 309,6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Физическая культура и спорт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Средства массовой информации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Обслуживание государственного и муниципального долга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168 680,6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135 205,1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136 282,8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Условно</a:t>
                      </a:r>
                      <a:r>
                        <a:rPr lang="ru-RU" sz="1200" u="none" strike="noStrike" baseline="0" dirty="0"/>
                        <a:t> утвержденные расходы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8 249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15 917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0072">
                <a:tc>
                  <a:txBody>
                    <a:bodyPr/>
                    <a:lstStyle/>
                    <a:p>
                      <a:pPr marL="7200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/>
                        <a:t>ИТОГО: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1 432 774,80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1 284 670,70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1 253 397,90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500166" y="142852"/>
            <a:ext cx="742955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представляют собой затраты, возникающие в связи с выполнением государством своих задач и функций. Эти затраты выражают экономические отношения, на основе которых происходит процесс использования фондов денежных средств органов государственной власти и органов местного самоуправления по различным направлениям.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3786</TotalTime>
  <Words>1855</Words>
  <Application>Microsoft Office PowerPoint</Application>
  <PresentationFormat>Экран (4:3)</PresentationFormat>
  <Paragraphs>426</Paragraphs>
  <Slides>43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Bookman Old Style</vt:lpstr>
      <vt:lpstr>Calibri</vt:lpstr>
      <vt:lpstr>Times New Roman</vt:lpstr>
      <vt:lpstr>Wingdings</vt:lpstr>
      <vt:lpstr>Тема Office</vt:lpstr>
      <vt:lpstr> Бюджет  муниципального образования «Качугский район»  на 2024 год и на плановый период 2025 и 2026 годов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Жилье для молодых семей </vt:lpstr>
      <vt:lpstr>Повышение безопасности дорожного движения в Качугском районе</vt:lpstr>
      <vt:lpstr>Охрана окружающей среды</vt:lpstr>
      <vt:lpstr>Профилактика социального сиротства, безнадзорности и правонарушений несовершеннолетних  в МО «Качугский район»</vt:lpstr>
      <vt:lpstr>Развитие системы гражданской обороны, защиты населения от чрезвычайных ситуаций, обеспечение пожарной безопасности и безопасности людей на водных объектах </vt:lpstr>
      <vt:lpstr>Укрепление материально – технической базы учреждений культуры</vt:lpstr>
      <vt:lpstr>Профилактика правонарушений в Качугском районе </vt:lpstr>
      <vt:lpstr>Молодежная политика в Качугском районе</vt:lpstr>
      <vt:lpstr>Физкультура и спорт</vt:lpstr>
      <vt:lpstr>Организация отдыха, оздоровления и занятости детей в Качугском районе</vt:lpstr>
      <vt:lpstr>Комплексные меры профилактики злоупотребления наркотическими средствами и психотропными веществами </vt:lpstr>
      <vt:lpstr>Энергосбережение и повышение энергетической эффективности в МО «Качугский район»</vt:lpstr>
      <vt:lpstr>Медицинские кадры на 2021 – 2025 годы</vt:lpstr>
      <vt:lpstr>Развитие МБУ Качугский  ДОЛД «Лена»</vt:lpstr>
      <vt:lpstr>Профилактика терроризма и экстремизма на территории  МО «Качугский район» </vt:lpstr>
      <vt:lpstr>Сохранение и развитие культуры Качугского района  на 2024 – 2026 годы</vt:lpstr>
      <vt:lpstr>Улучшение условий и охраны труда в ДОЛД «Лена» на 2023 – 2025 годы</vt:lpstr>
      <vt:lpstr>Улучшение условий и охраны труда в МО «Качугский район»</vt:lpstr>
      <vt:lpstr>Приобретение жилых помещений в целях пополнения муниципального специализированного жилищного фонда</vt:lpstr>
      <vt:lpstr>Развитие территориального общественного самоуправления на территории МО «Качугский район» на 2021 – 2025 годы</vt:lpstr>
      <vt:lpstr>Развитие туризма  в Качугском районе</vt:lpstr>
      <vt:lpstr>Профилактика социально-значимых заболеваний на территории  МО «Качугский район»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управление МО "Качугский район"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муниципального образования «Качугский район» на 2017 год и на плановый период 2018 и 2019 год</dc:title>
  <dc:subject>Бюджет для граждан</dc:subject>
  <dc:creator>Финансовое управление МО "Качугский район"</dc:creator>
  <cp:keywords>Бюджет для граждан</cp:keywords>
  <dc:description>Бюджет для граждан</dc:description>
  <cp:lastModifiedBy>Admin</cp:lastModifiedBy>
  <cp:revision>349</cp:revision>
  <dcterms:created xsi:type="dcterms:W3CDTF">2017-02-09T07:43:24Z</dcterms:created>
  <dcterms:modified xsi:type="dcterms:W3CDTF">2023-12-27T00:39:02Z</dcterms:modified>
  <cp:category>Бюджет для граждан</cp:category>
</cp:coreProperties>
</file>